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1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5.xml" ContentType="application/vnd.openxmlformats-officedocument.presentationml.notes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notesSlides/notesSlide16.xml" ContentType="application/vnd.openxmlformats-officedocument.presentationml.notesSlide+xml"/>
  <Override PartName="/ppt/slides/slide9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8.xml" ContentType="application/vnd.openxmlformats-officedocument.presentationml.slide+xml"/>
  <Override PartName="/ppt/slideLayouts/slideLayout10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1.xml" ContentType="application/vnd.openxmlformats-officedocument.presentationml.notesSlide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7.xml" ContentType="application/vnd.openxmlformats-officedocument.presentationml.notesSlide+xml"/>
  <Override PartName="/ppt/slideLayouts/slideLayout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notesSlides/notesSlide17.xml" ContentType="application/vnd.openxmlformats-officedocument.presentationml.notesSlide+xml"/>
  <Override PartName="/ppt/slideLayouts/slideLayout6.xml" ContentType="application/vnd.openxmlformats-officedocument.presentationml.slideLayout+xml"/>
  <Override PartName="/docProps/app.xml" ContentType="application/vnd.openxmlformats-officedocument.extended-properties+xml"/>
  <Override PartName="/ppt/slides/slide8.xml" ContentType="application/vnd.openxmlformats-officedocument.presentationml.slide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ppt/slides/slide4.xml" ContentType="application/vnd.openxmlformats-officedocument.presentationml.slide+xml"/>
  <Override PartName="/ppt/slides/slide19.xml" ContentType="application/vnd.openxmlformats-officedocument.presentationml.slide+xml"/>
  <Override PartName="/ppt/viewProps.xml" ContentType="application/vnd.openxmlformats-officedocument.presentationml.viewProps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slides/slide7.xml" ContentType="application/vnd.openxmlformats-officedocument.presentationml.slide+xml"/>
  <Override PartName="/ppt/slides/slide11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5.xml" ContentType="application/vnd.openxmlformats-officedocument.presentationml.slide+xml"/>
  <Override PartName="/ppt/notesSlides/notesSlide19.xml" ContentType="application/vnd.openxmlformats-officedocument.presentationml.notesSlide+xml"/>
  <Override PartName="/ppt/tableStyles.xml" ContentType="application/vnd.openxmlformats-officedocument.presentationml.tableStyles+xml"/>
  <Override PartName="/ppt/presentation.xml" ContentType="application/vnd.openxmlformats-officedocument.presentationml.presentation.main+xml"/>
  <Override PartName="/ppt/theme/theme1.xml" ContentType="application/vnd.openxmlformats-officedocument.them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2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</p:sldIdLst>
  <p:sldSz cx="12192000" cy="6858000"/>
  <p:notesSz cx="6858000" cy="9144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>
              <a:solidFill>
                <a:schemeClr val="lt1"/>
              </a:solidFill>
            </a:ln>
          </a:left>
          <a:right>
            <a:ln w="12700">
              <a:solidFill>
                <a:schemeClr val="lt1"/>
              </a:solidFill>
            </a:ln>
          </a:right>
          <a:top>
            <a:ln w="12700">
              <a:solidFill>
                <a:schemeClr val="lt1"/>
              </a:solidFill>
            </a:ln>
          </a:top>
          <a:bottom>
            <a:ln w="12700">
              <a:solidFill>
                <a:schemeClr val="lt1"/>
              </a:solidFill>
            </a:ln>
          </a:bottom>
          <a:insideH>
            <a:ln w="12700">
              <a:solidFill>
                <a:schemeClr val="lt1"/>
              </a:solidFill>
            </a:ln>
          </a:insideH>
          <a:insideV>
            <a:ln w="12700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  <a:fill>
          <a:solidFill>
            <a:schemeClr val="accent1">
              <a:tint val="40000"/>
            </a:schemeClr>
          </a:solidFill>
        </a:fill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prstClr val="black"/>
        </a:fontRef>
        <a:schemeClr val="lt1"/>
      </a:tcTxStyle>
      <a:tcStyle>
        <a:tcBdr>
          <a:bottom>
            <a:ln w="38100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70" d="100"/>
          <a:sy n="70" d="100"/>
        </p:scale>
        <p:origin x="1166" y="278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 /><Relationship Id="rId25" Type="http://schemas.openxmlformats.org/officeDocument/2006/relationships/tableStyles" Target="tableStyles.xml" /><Relationship Id="rId26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07043714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563291431" name="Date Placeholder 2"/>
          <p:cNvSpPr>
            <a:spLocks noGrp="1"/>
          </p:cNvSpPr>
          <p:nvPr>
            <p:ph type="dt" idx="2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1737575041" name="Date Placeholder 2"/>
          <p:cNvSpPr>
            <a:spLocks noGrp="1"/>
          </p:cNvSpPr>
          <p:nvPr>
            <p:ph type="dt" idx="3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1105673981" name="Notes Placeholder 4"/>
          <p:cNvSpPr>
            <a:spLocks noGrp="1"/>
          </p:cNvSpPr>
          <p:nvPr>
            <p:ph type="body" sz="quarter" idx="1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/>
          </a:p>
        </p:txBody>
      </p:sp>
      <p:sp>
        <p:nvSpPr>
          <p:cNvPr id="600122911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2129855099" name="Slide Number Placeholder 6"/>
          <p:cNvSpPr>
            <a:spLocks noGrp="1"/>
          </p:cNvSpPr>
          <p:nvPr>
            <p:ph type="sldNum" sz="quarter" idx="10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 ?>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 ?>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9695684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89452259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14328029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24628D2-0276-7CE8-68C8-A30FE23A6892}" type="slidenum">
              <a:rPr/>
              <a:t/>
            </a:fld>
            <a:endParaRPr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9718964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29164958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4556950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325A564-EEC5-DB04-3938-FF947ADAEBF1}" type="slidenum">
              <a:rPr/>
              <a:t/>
            </a:fld>
            <a:endParaRPr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8799005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6484968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32820928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FA75EC3-C10A-7C22-2C96-6228AA655155}" type="slidenum">
              <a:rPr/>
              <a:t/>
            </a:fld>
            <a:endParaRPr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1204107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8675543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7459653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3663F9A-E50E-7866-8D9A-E8586E23DDF4}" type="slidenum">
              <a:rPr/>
              <a:t/>
            </a:fld>
            <a:endParaRPr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8757191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33266640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19992515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14B2D36-17B4-684E-D69F-C6937BC7C55C}" type="slidenum">
              <a:rPr/>
              <a:t/>
            </a:fld>
            <a:endParaRPr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9064038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524735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262335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50A4C3F-354C-F9D8-EAD7-1E6556DA4590}" type="slidenum">
              <a:rPr/>
              <a:t/>
            </a:fld>
            <a:endParaRPr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4057809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88380308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456141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10B4288-9BC0-D0B6-A47D-97A108448124}" type="slidenum">
              <a:rPr/>
              <a:t/>
            </a:fld>
            <a:endParaRPr/>
          </a:p>
        </p:txBody>
      </p:sp>
    </p:spTree>
  </p:cSld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0715013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0750732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13333153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3889DD3-BD92-2B37-8209-972B3F66DA8B}" type="slidenum">
              <a:rPr/>
              <a:t/>
            </a:fld>
            <a:endParaRPr/>
          </a:p>
        </p:txBody>
      </p:sp>
    </p:spTree>
  </p:cSld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6616528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5840744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0341184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096AE28-1750-FB0A-13D1-D80273FFDC97}" type="slidenum">
              <a:rPr/>
              <a:t/>
            </a:fld>
            <a:endParaRPr/>
          </a:p>
        </p:txBody>
      </p:sp>
    </p:spTree>
  </p:cSld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237912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5119736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2146150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C401278-5463-3FBB-39EC-EA3E47386B1E}" type="slidenum">
              <a:rPr/>
              <a:t/>
            </a:fld>
            <a:endParaRPr/>
          </a:p>
        </p:txBody>
      </p:sp>
    </p:spTree>
  </p:cSld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076175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609359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97153423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7932549-8DF2-14CE-32DE-B4134FF987BE}" type="slidenum">
              <a:rPr/>
              <a:t/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7988289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36847592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85200808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B2697BB-424E-5718-8107-6BD576F420E8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3337542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2036805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9754706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1B38096-F2BC-AC28-6887-4A152C153819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9023876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94925869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2533513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F9146C7-FADA-E133-0F9B-BAC9723268AE}" type="slidenum">
              <a:rPr/>
              <a:t/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6709657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45283979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77274190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CAF7593-6E7A-A901-EE08-C575DACDB2B7}" type="slidenum">
              <a:rPr/>
              <a:t/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053127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94197301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0918894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8088500-E1A4-DC17-A453-EBF9A2FAAA55}" type="slidenum">
              <a:rPr/>
              <a:t/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3903939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14469071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14650900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195A87D-E594-49FA-B968-CA97ED6CE802}" type="slidenum">
              <a:rPr/>
              <a:t/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5570242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22493931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9379914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0C837D9-4960-2959-68FA-0E09DEFD1716}" type="slidenum">
              <a:rPr/>
              <a:t/>
            </a:fld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9730927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29808528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81367106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D6BBA15-E7E9-8BC2-0BE8-A37A2B8CA47B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69914277" name="Title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681083594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131256862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1D51BA1-F58B-40DF-9C13-73BC69DE2A80}" type="datetimeFigureOut">
              <a:rPr lang="en-GB"/>
              <a:t>29/11/2025</a:t>
            </a:fld>
            <a:endParaRPr lang="en-GB"/>
          </a:p>
        </p:txBody>
      </p:sp>
      <p:sp>
        <p:nvSpPr>
          <p:cNvPr id="953949160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1734913763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9FCE3CD-8E5B-4FEB-BC1E-3D61BE3CC713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12364423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7327910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662369438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1D51BA1-F58B-40DF-9C13-73BC69DE2A80}" type="datetimeFigureOut">
              <a:rPr lang="en-GB"/>
              <a:t>29/11/2025</a:t>
            </a:fld>
            <a:endParaRPr lang="en-GB"/>
          </a:p>
        </p:txBody>
      </p:sp>
      <p:sp>
        <p:nvSpPr>
          <p:cNvPr id="647659227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1675618521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9FCE3CD-8E5B-4FEB-BC1E-3D61BE3CC713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9026752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71684152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621144629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1D51BA1-F58B-40DF-9C13-73BC69DE2A80}" type="datetimeFigureOut">
              <a:rPr lang="en-GB"/>
              <a:t>29/11/2025</a:t>
            </a:fld>
            <a:endParaRPr lang="en-GB"/>
          </a:p>
        </p:txBody>
      </p:sp>
      <p:sp>
        <p:nvSpPr>
          <p:cNvPr id="726929436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1287172707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9FCE3CD-8E5B-4FEB-BC1E-3D61BE3CC713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27454040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6809208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180620336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1D51BA1-F58B-40DF-9C13-73BC69DE2A80}" type="datetimeFigureOut">
              <a:rPr lang="en-GB"/>
              <a:t>29/11/2025</a:t>
            </a:fld>
            <a:endParaRPr lang="en-GB"/>
          </a:p>
        </p:txBody>
      </p:sp>
      <p:sp>
        <p:nvSpPr>
          <p:cNvPr id="26351260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716867928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9FCE3CD-8E5B-4FEB-BC1E-3D61BE3CC713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24186026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5178601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252098853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1D51BA1-F58B-40DF-9C13-73BC69DE2A80}" type="datetimeFigureOut">
              <a:rPr lang="en-GB"/>
              <a:t>29/11/2025</a:t>
            </a:fld>
            <a:endParaRPr lang="en-GB"/>
          </a:p>
        </p:txBody>
      </p:sp>
      <p:sp>
        <p:nvSpPr>
          <p:cNvPr id="99966094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1924310981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9FCE3CD-8E5B-4FEB-BC1E-3D61BE3CC713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2317452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08338400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2094220976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791461869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1D51BA1-F58B-40DF-9C13-73BC69DE2A80}" type="datetimeFigureOut">
              <a:rPr lang="en-GB"/>
              <a:t>29/11/2025</a:t>
            </a:fld>
            <a:endParaRPr lang="en-GB"/>
          </a:p>
        </p:txBody>
      </p:sp>
      <p:sp>
        <p:nvSpPr>
          <p:cNvPr id="1907544302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2142894935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9FCE3CD-8E5B-4FEB-BC1E-3D61BE3CC713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12072528" name="Title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47997412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86469969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1681451342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800797353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1371432644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1D51BA1-F58B-40DF-9C13-73BC69DE2A80}" type="datetimeFigureOut">
              <a:rPr lang="en-GB"/>
              <a:t>29/11/2025</a:t>
            </a:fld>
            <a:endParaRPr lang="en-GB"/>
          </a:p>
        </p:txBody>
      </p:sp>
      <p:sp>
        <p:nvSpPr>
          <p:cNvPr id="722617814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226495012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9FCE3CD-8E5B-4FEB-BC1E-3D61BE3CC713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1350896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45490747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1D51BA1-F58B-40DF-9C13-73BC69DE2A80}" type="datetimeFigureOut">
              <a:rPr lang="en-GB"/>
              <a:t>29/11/2025</a:t>
            </a:fld>
            <a:endParaRPr lang="en-GB"/>
          </a:p>
        </p:txBody>
      </p:sp>
      <p:sp>
        <p:nvSpPr>
          <p:cNvPr id="1430258280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1291281631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9FCE3CD-8E5B-4FEB-BC1E-3D61BE3CC713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0847496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1D51BA1-F58B-40DF-9C13-73BC69DE2A80}" type="datetimeFigureOut">
              <a:rPr lang="en-GB"/>
              <a:t>29/11/2025</a:t>
            </a:fld>
            <a:endParaRPr lang="en-GB"/>
          </a:p>
        </p:txBody>
      </p:sp>
      <p:sp>
        <p:nvSpPr>
          <p:cNvPr id="89629200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1422650829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9FCE3CD-8E5B-4FEB-BC1E-3D61BE3CC713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67613520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623990935" name="Content Placehold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611169470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1439397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1D51BA1-F58B-40DF-9C13-73BC69DE2A80}" type="datetimeFigureOut">
              <a:rPr lang="en-GB"/>
              <a:t>29/11/2025</a:t>
            </a:fld>
            <a:endParaRPr lang="en-GB"/>
          </a:p>
        </p:txBody>
      </p:sp>
      <p:sp>
        <p:nvSpPr>
          <p:cNvPr id="145744818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976444975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9FCE3CD-8E5B-4FEB-BC1E-3D61BE3CC713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56877781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854974468" name="Picture Placeholder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en-GB"/>
          </a:p>
        </p:txBody>
      </p:sp>
      <p:sp>
        <p:nvSpPr>
          <p:cNvPr id="916815650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482721271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1D51BA1-F58B-40DF-9C13-73BC69DE2A80}" type="datetimeFigureOut">
              <a:rPr lang="en-GB"/>
              <a:t>29/11/2025</a:t>
            </a:fld>
            <a:endParaRPr lang="en-GB"/>
          </a:p>
        </p:txBody>
      </p:sp>
      <p:sp>
        <p:nvSpPr>
          <p:cNvPr id="827110594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1185855631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9FCE3CD-8E5B-4FEB-BC1E-3D61BE3CC713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04177457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807925464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96334026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>
              <a:defRPr/>
            </a:pPr>
            <a:fld id="{A1D51BA1-F58B-40DF-9C13-73BC69DE2A80}" type="datetimeFigureOut">
              <a:rPr lang="en-GB"/>
              <a:t>29/11/2025</a:t>
            </a:fld>
            <a:endParaRPr lang="en-GB"/>
          </a:p>
        </p:txBody>
      </p:sp>
      <p:sp>
        <p:nvSpPr>
          <p:cNvPr id="1485076719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005829714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>
              <a:defRPr/>
            </a:pPr>
            <a:fld id="{09FCE3CD-8E5B-4FEB-BC1E-3D61BE3CC713}" type="slidenum">
              <a:rPr lang="en-GB"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2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86471386" name="Title 1"/>
          <p:cNvSpPr>
            <a:spLocks noGrp="1"/>
          </p:cNvSpPr>
          <p:nvPr>
            <p:ph type="ctrTitle"/>
          </p:nvPr>
        </p:nvSpPr>
        <p:spPr bwMode="auto">
          <a:xfrm>
            <a:off x="0" y="1122363"/>
            <a:ext cx="12192000" cy="2387600"/>
          </a:xfrm>
        </p:spPr>
        <p:txBody>
          <a:bodyPr/>
          <a:lstStyle/>
          <a:p>
            <a:pPr>
              <a:defRPr/>
            </a:pPr>
            <a:r>
              <a:rPr lang="en-GB">
                <a:solidFill>
                  <a:schemeClr val="bg1"/>
                </a:solidFill>
              </a:rPr>
              <a:t>ZAS Robotic Products</a:t>
            </a:r>
            <a:endParaRPr/>
          </a:p>
        </p:txBody>
      </p:sp>
      <p:sp>
        <p:nvSpPr>
          <p:cNvPr id="1958864224" name="Subtitle 2"/>
          <p:cNvSpPr>
            <a:spLocks noGrp="1"/>
          </p:cNvSpPr>
          <p:nvPr>
            <p:ph type="subTitle" idx="1"/>
          </p:nvPr>
        </p:nvSpPr>
        <p:spPr bwMode="auto">
          <a:xfrm flipH="0" flipV="0">
            <a:off x="1523999" y="3602037"/>
            <a:ext cx="9144000" cy="1961629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lang="en-GB" sz="3200">
                <a:solidFill>
                  <a:schemeClr val="accent4"/>
                </a:solidFill>
              </a:rPr>
              <a:t>Navigational Robotic Series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r>
              <a:rPr lang="en-GB" sz="2800">
                <a:solidFill>
                  <a:schemeClr val="accent5">
                    <a:lumMod val="75000"/>
                  </a:schemeClr>
                </a:solidFill>
                <a:latin typeface="Poppins"/>
                <a:ea typeface="Poppins"/>
                <a:cs typeface="Poppins"/>
              </a:rPr>
              <a:t>Robot Car-</a:t>
            </a:r>
            <a:r>
              <a:rPr lang="en-US" sz="2800">
                <a:solidFill>
                  <a:schemeClr val="accent5">
                    <a:lumMod val="75000"/>
                  </a:schemeClr>
                </a:solidFill>
                <a:latin typeface="Poppins"/>
                <a:ea typeface="Poppins"/>
                <a:cs typeface="Poppins"/>
              </a:rPr>
              <a:t>3</a:t>
            </a:r>
            <a:r>
              <a:rPr lang="en-GB" sz="2800">
                <a:solidFill>
                  <a:schemeClr val="accent5">
                    <a:lumMod val="75000"/>
                  </a:schemeClr>
                </a:solidFill>
                <a:latin typeface="Poppins"/>
                <a:ea typeface="Poppins"/>
                <a:cs typeface="Poppins"/>
              </a:rPr>
              <a:t> (</a:t>
            </a:r>
            <a:r>
              <a:rPr lang="en-US" sz="2800">
                <a:solidFill>
                  <a:schemeClr val="accent5">
                    <a:lumMod val="75000"/>
                  </a:schemeClr>
                </a:solidFill>
                <a:latin typeface="Poppins"/>
                <a:ea typeface="Poppins"/>
                <a:cs typeface="Poppins"/>
              </a:rPr>
              <a:t>Advanced Autonomy)</a:t>
            </a:r>
            <a:endParaRPr lang="en-GB" sz="3200">
              <a:solidFill>
                <a:schemeClr val="accent5"/>
              </a:solidFill>
            </a:endParaRPr>
          </a:p>
          <a:p>
            <a:pPr>
              <a:defRPr/>
            </a:pPr>
            <a:r>
              <a:rPr lang="en-GB" sz="3200">
                <a:solidFill>
                  <a:schemeClr val="bg1"/>
                </a:solidFill>
              </a:rPr>
              <a:t> </a:t>
            </a: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Satellite-Based Position and Time Estimation</a:t>
            </a:r>
            <a:endParaRPr lang="en-GB" sz="3200">
              <a:solidFill>
                <a:schemeClr val="accent5"/>
              </a:solidFill>
            </a:endParaRPr>
          </a:p>
        </p:txBody>
      </p:sp>
      <p:pic>
        <p:nvPicPr>
          <p:cNvPr id="1213480265" name="Picture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7966071" y="156102"/>
            <a:ext cx="4042963" cy="10897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2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79633687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143852" y="42545"/>
            <a:ext cx="10515600" cy="1132497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en-GB">
                <a:solidFill>
                  <a:schemeClr val="bg1"/>
                </a:solidFill>
              </a:rPr>
              <a:t> </a:t>
            </a: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Satellite-Based Position </a:t>
            </a:r>
            <a:b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and Time Estimation</a:t>
            </a:r>
            <a:endParaRPr/>
          </a:p>
        </p:txBody>
      </p:sp>
      <p:sp>
        <p:nvSpPr>
          <p:cNvPr id="2010765795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339179" y="1406495"/>
            <a:ext cx="11599136" cy="520759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Program Flow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Flow of Operation</a:t>
            </a:r>
            <a:endParaRPr/>
          </a:p>
        </p:txBody>
      </p:sp>
      <p:pic>
        <p:nvPicPr>
          <p:cNvPr id="1705070943" name="Picture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971310" y="156098"/>
            <a:ext cx="2037717" cy="549225"/>
          </a:xfrm>
          <a:prstGeom prst="rect">
            <a:avLst/>
          </a:prstGeom>
        </p:spPr>
      </p:pic>
      <p:pic>
        <p:nvPicPr>
          <p:cNvPr id="372064815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4100398" y="1842686"/>
            <a:ext cx="4076699" cy="46577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2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06745484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143852" y="42545"/>
            <a:ext cx="10515600" cy="1132497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en-GB">
                <a:solidFill>
                  <a:schemeClr val="bg1"/>
                </a:solidFill>
              </a:rPr>
              <a:t> </a:t>
            </a: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Satellite-Based Position </a:t>
            </a:r>
            <a:b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and Time Estimation</a:t>
            </a:r>
            <a:endParaRPr/>
          </a:p>
        </p:txBody>
      </p:sp>
      <p:sp>
        <p:nvSpPr>
          <p:cNvPr id="1320901508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339179" y="1406495"/>
            <a:ext cx="11599136" cy="520759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Code Highlights: GPS Data Decoding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Serial Decoding</a:t>
            </a:r>
            <a:endParaRPr/>
          </a:p>
        </p:txBody>
      </p:sp>
      <p:pic>
        <p:nvPicPr>
          <p:cNvPr id="65330464" name="Picture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971310" y="156098"/>
            <a:ext cx="2037717" cy="549225"/>
          </a:xfrm>
          <a:prstGeom prst="rect">
            <a:avLst/>
          </a:prstGeom>
        </p:spPr>
      </p:pic>
      <p:pic>
        <p:nvPicPr>
          <p:cNvPr id="755917848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3979135" y="2172056"/>
            <a:ext cx="3524249" cy="1095374"/>
          </a:xfrm>
          <a:prstGeom prst="rect">
            <a:avLst/>
          </a:prstGeom>
        </p:spPr>
      </p:pic>
      <p:sp>
        <p:nvSpPr>
          <p:cNvPr id="1191540735" name=""/>
          <p:cNvSpPr/>
          <p:nvPr/>
        </p:nvSpPr>
        <p:spPr bwMode="auto">
          <a:xfrm flipH="0" flipV="0">
            <a:off x="538113" y="3920240"/>
            <a:ext cx="8481471" cy="1371960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marL="394023" indent="-394023">
              <a:buFont typeface="Arial"/>
              <a:buChar char="•"/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transmits continuous NMEA messages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marL="394023" indent="-394023">
              <a:buFont typeface="Arial"/>
              <a:buChar char="•"/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TinyGPS++ processes the incoming data stream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marL="394023" indent="-394023">
              <a:buFont typeface="Arial"/>
              <a:buChar char="•"/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Continuous decoding is essential for valid updates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2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76599173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143852" y="42545"/>
            <a:ext cx="10515600" cy="1132497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en-GB">
                <a:solidFill>
                  <a:schemeClr val="bg1"/>
                </a:solidFill>
              </a:rPr>
              <a:t> </a:t>
            </a: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Satellite-Based Position </a:t>
            </a:r>
            <a:b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and Time Estimation</a:t>
            </a:r>
            <a:endParaRPr/>
          </a:p>
        </p:txBody>
      </p:sp>
      <p:sp>
        <p:nvSpPr>
          <p:cNvPr id="372453133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339179" y="1406495"/>
            <a:ext cx="11599136" cy="520759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Code Highlights: Validity Checks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Location Validation</a:t>
            </a:r>
            <a:endParaRPr/>
          </a:p>
        </p:txBody>
      </p:sp>
      <p:pic>
        <p:nvPicPr>
          <p:cNvPr id="241015919" name="Picture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971310" y="156098"/>
            <a:ext cx="2037717" cy="549225"/>
          </a:xfrm>
          <a:prstGeom prst="rect">
            <a:avLst/>
          </a:prstGeom>
        </p:spPr>
      </p:pic>
      <p:pic>
        <p:nvPicPr>
          <p:cNvPr id="1679272003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3801097" y="2243270"/>
            <a:ext cx="2800349" cy="438149"/>
          </a:xfrm>
          <a:prstGeom prst="rect">
            <a:avLst/>
          </a:prstGeom>
        </p:spPr>
      </p:pic>
      <p:sp>
        <p:nvSpPr>
          <p:cNvPr id="75720226" name=""/>
          <p:cNvSpPr/>
          <p:nvPr/>
        </p:nvSpPr>
        <p:spPr bwMode="auto">
          <a:xfrm flipH="0" flipV="0">
            <a:off x="619069" y="3183806"/>
            <a:ext cx="8311856" cy="945239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marL="394023" indent="-394023">
              <a:buFont typeface="Arial"/>
              <a:buChar char="•"/>
              <a:defRPr/>
            </a:pPr>
            <a:r>
              <a:rPr sz="28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Ensures latitude and longitude values are trustworthy</a:t>
            </a:r>
            <a:endParaRPr sz="2800">
              <a:solidFill>
                <a:schemeClr val="bg1"/>
              </a:solidFill>
            </a:endParaRPr>
          </a:p>
          <a:p>
            <a:pPr marL="394023" indent="-394023">
              <a:buFont typeface="Arial"/>
              <a:buChar char="•"/>
              <a:defRPr/>
            </a:pPr>
            <a:r>
              <a:rPr sz="28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Prevents display of invalid or incomplete GPS data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275281185" name=""/>
          <p:cNvSpPr/>
          <p:nvPr/>
        </p:nvSpPr>
        <p:spPr bwMode="auto">
          <a:xfrm flipH="0" flipV="0">
            <a:off x="679652" y="4414686"/>
            <a:ext cx="6256534" cy="518519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Date and Time Validation</a:t>
            </a:r>
            <a:endParaRPr/>
          </a:p>
        </p:txBody>
      </p:sp>
      <p:pic>
        <p:nvPicPr>
          <p:cNvPr id="1988304539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3833812" y="4933206"/>
            <a:ext cx="4524374" cy="466724"/>
          </a:xfrm>
          <a:prstGeom prst="rect">
            <a:avLst/>
          </a:prstGeom>
        </p:spPr>
      </p:pic>
      <p:sp>
        <p:nvSpPr>
          <p:cNvPr id="1769655222" name=""/>
          <p:cNvSpPr/>
          <p:nvPr/>
        </p:nvSpPr>
        <p:spPr bwMode="auto">
          <a:xfrm flipH="0" flipV="0">
            <a:off x="902199" y="5800956"/>
            <a:ext cx="7967193" cy="945239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marL="394023" indent="-394023">
              <a:buFont typeface="Arial"/>
              <a:buChar char="•"/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Ensures GPS time information is valid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marL="394023" indent="-394023">
              <a:buFont typeface="Arial"/>
              <a:buChar char="•"/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Avoids displaying incorrect timestamps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2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95404132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143852" y="42545"/>
            <a:ext cx="10515600" cy="1132497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en-GB">
                <a:solidFill>
                  <a:schemeClr val="bg1"/>
                </a:solidFill>
              </a:rPr>
              <a:t> </a:t>
            </a: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Satellite-Based Position </a:t>
            </a:r>
            <a:b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and Time Estimation</a:t>
            </a:r>
            <a:endParaRPr/>
          </a:p>
        </p:txBody>
      </p:sp>
      <p:sp>
        <p:nvSpPr>
          <p:cNvPr id="724045431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339179" y="1406495"/>
            <a:ext cx="11599136" cy="520759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80000" lnSpcReduction="4000"/>
          </a:bodyPr>
          <a:lstStyle/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OLED Output Interpretation</a:t>
            </a:r>
            <a:endParaRPr sz="2800">
              <a:solidFill>
                <a:schemeClr val="bg1"/>
              </a:solidFill>
              <a:latin typeface="Aptos Display"/>
              <a:ea typeface="Aptos Display"/>
              <a:cs typeface="Aptos Display"/>
            </a:endParaRPr>
          </a:p>
          <a:p>
            <a:pPr marL="0" indent="0">
              <a:buFont typeface="Arial"/>
              <a:buNone/>
              <a:defRPr/>
            </a:pP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Displayed Parameters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Lat</a:t>
            </a:r>
            <a:b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	</a:t>
            </a: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 Latitude in decimal degrees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Lon</a:t>
            </a:r>
            <a:b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	</a:t>
            </a: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 Longitude in decimal degrees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Date</a:t>
            </a:r>
            <a:b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	</a:t>
            </a: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 Date reported by GPS (UTC)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4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Time</a:t>
            </a:r>
            <a:br>
              <a:rPr sz="24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sz="24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	</a:t>
            </a:r>
            <a:r>
              <a:rPr sz="24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 Time reported by GPS (UTC)</a:t>
            </a:r>
            <a:endParaRPr sz="2400" b="0" i="0" u="none">
              <a:solidFill>
                <a:schemeClr val="bg1"/>
              </a:solidFill>
              <a:latin typeface="Aptos Display"/>
              <a:ea typeface="Aptos Display"/>
              <a:cs typeface="Aptos Display"/>
            </a:endParaRPr>
          </a:p>
          <a:p>
            <a:pPr lvl="1">
              <a:defRPr/>
            </a:pPr>
            <a:endParaRPr sz="2800" b="0" i="0" u="none">
              <a:solidFill>
                <a:schemeClr val="bg1"/>
              </a:solidFill>
              <a:latin typeface="Aptos Display"/>
              <a:ea typeface="Aptos Display"/>
              <a:cs typeface="Aptos Display"/>
            </a:endParaRPr>
          </a:p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Observations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Indoor testing may delay Fix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Outdoor testing improves reliability</a:t>
            </a:r>
            <a:endParaRPr/>
          </a:p>
        </p:txBody>
      </p:sp>
      <p:pic>
        <p:nvPicPr>
          <p:cNvPr id="808279163" name="Picture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971310" y="156098"/>
            <a:ext cx="2037717" cy="549225"/>
          </a:xfrm>
          <a:prstGeom prst="rect">
            <a:avLst/>
          </a:prstGeom>
        </p:spPr>
      </p:pic>
      <p:pic>
        <p:nvPicPr>
          <p:cNvPr id="87911819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6138747" y="1781249"/>
            <a:ext cx="3679653" cy="384900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2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7599898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143852" y="42545"/>
            <a:ext cx="10515600" cy="1132497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en-GB">
                <a:solidFill>
                  <a:schemeClr val="bg1"/>
                </a:solidFill>
              </a:rPr>
              <a:t> </a:t>
            </a: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Satellite-Based Position </a:t>
            </a:r>
            <a:b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and Time Estimation</a:t>
            </a:r>
            <a:endParaRPr/>
          </a:p>
        </p:txBody>
      </p:sp>
      <p:sp>
        <p:nvSpPr>
          <p:cNvPr id="755674558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339179" y="1406495"/>
            <a:ext cx="11599136" cy="520759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Experimental Procedure</a:t>
            </a:r>
            <a:endParaRPr sz="2800">
              <a:solidFill>
                <a:schemeClr val="bg1"/>
              </a:solidFill>
              <a:latin typeface="Aptos Display"/>
              <a:ea typeface="Aptos Display"/>
              <a:cs typeface="Aptos Display"/>
            </a:endParaRPr>
          </a:p>
          <a:p>
            <a:pPr>
              <a:defRPr/>
            </a:pPr>
            <a:endParaRPr sz="2800"/>
          </a:p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Procedure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Place the robot outdoors or near a clear window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Power ON the GPS module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Allow sufficient time for cold start (3–5 minutes)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Observe latitude and longitude updates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Verify date and time consistency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Record initial fix time and coordinates</a:t>
            </a:r>
            <a:endParaRPr/>
          </a:p>
        </p:txBody>
      </p:sp>
      <p:pic>
        <p:nvPicPr>
          <p:cNvPr id="440408845" name="Picture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971310" y="156098"/>
            <a:ext cx="2037717" cy="5492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2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87984006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143852" y="42545"/>
            <a:ext cx="10515600" cy="1132497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en-GB">
                <a:solidFill>
                  <a:schemeClr val="bg1"/>
                </a:solidFill>
              </a:rPr>
              <a:t> </a:t>
            </a: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Satellite-Based Position </a:t>
            </a:r>
            <a:b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and Time Estimation</a:t>
            </a:r>
            <a:endParaRPr/>
          </a:p>
        </p:txBody>
      </p:sp>
      <p:sp>
        <p:nvSpPr>
          <p:cNvPr id="1648472268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339179" y="1406495"/>
            <a:ext cx="11599136" cy="520759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Result Interpretation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Expected Results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4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Latitude and longitude stabilize after GPS Fix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4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Date and UTC time update correctly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4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OLED refreshes smoothly with updated data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4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Serial monitor shows matching debug output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Observations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4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Indoor testing may delay Fix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4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Outdoor testing improves reliability</a:t>
            </a:r>
            <a:endParaRPr/>
          </a:p>
        </p:txBody>
      </p:sp>
      <p:pic>
        <p:nvPicPr>
          <p:cNvPr id="1213452440" name="Picture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971310" y="156098"/>
            <a:ext cx="2037717" cy="5492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2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11962789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143852" y="42545"/>
            <a:ext cx="10515600" cy="1132497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en-GB">
                <a:solidFill>
                  <a:schemeClr val="bg1"/>
                </a:solidFill>
              </a:rPr>
              <a:t> </a:t>
            </a: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Satellite-Based Position </a:t>
            </a:r>
            <a:b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and Time Estimation</a:t>
            </a:r>
            <a:endParaRPr/>
          </a:p>
        </p:txBody>
      </p:sp>
      <p:sp>
        <p:nvSpPr>
          <p:cNvPr id="161302810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339179" y="1406495"/>
            <a:ext cx="11599136" cy="520759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Practical Considerations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Important Notes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accuracy depends on satellite visibility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Cold start requires patience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D0/D1 pins must be disconnected during program upload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should be treated as a </a:t>
            </a: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state-dependent sensor</a:t>
            </a:r>
            <a:r>
              <a:rPr sz="280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 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Summary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determines position using satellite signals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Latitude and longitude provide real-time location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date and UTC time are independent of local clocks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Proper validation and testing are essential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This experiment forms the foundation for all GPS-based navigation tasks</a:t>
            </a:r>
            <a:endParaRPr/>
          </a:p>
        </p:txBody>
      </p:sp>
      <p:pic>
        <p:nvPicPr>
          <p:cNvPr id="143963594" name="Picture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971310" y="156098"/>
            <a:ext cx="2037717" cy="5492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2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79323388" name="Title 1"/>
          <p:cNvSpPr>
            <a:spLocks noGrp="1"/>
          </p:cNvSpPr>
          <p:nvPr>
            <p:ph type="title"/>
          </p:nvPr>
        </p:nvSpPr>
        <p:spPr bwMode="auto">
          <a:xfrm>
            <a:off x="295034" y="-232065"/>
            <a:ext cx="10515600" cy="1325559"/>
          </a:xfrm>
        </p:spPr>
        <p:txBody>
          <a:bodyPr/>
          <a:lstStyle/>
          <a:p>
            <a:pPr>
              <a:defRPr/>
            </a:pP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Fix Quality and Accuracy</a:t>
            </a:r>
            <a:endParaRPr/>
          </a:p>
        </p:txBody>
      </p:sp>
      <p:sp>
        <p:nvSpPr>
          <p:cNvPr id="940089002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295034" y="765121"/>
            <a:ext cx="11196689" cy="5982711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sz="2800" b="1" i="0" u="none">
                <a:solidFill>
                  <a:schemeClr val="accent5"/>
                </a:solidFill>
                <a:latin typeface="Aptos Display"/>
                <a:ea typeface="Aptos Display"/>
                <a:cs typeface="Aptos Display"/>
              </a:rPr>
              <a:t>Critical Programming Setup</a:t>
            </a: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 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MANDATORY Switch Settings Before Uploading Code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Before connecting USB and uploading program: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2">
              <a:defRPr/>
            </a:pPr>
            <a:r>
              <a:rPr sz="2800" b="1" i="1" u="none">
                <a:solidFill>
                  <a:schemeClr val="accent5"/>
                </a:solidFill>
                <a:latin typeface="Aptos Display"/>
                <a:ea typeface="Aptos Display"/>
                <a:cs typeface="Aptos Display"/>
              </a:rPr>
              <a:t>“Motor Driver ON/OFF”  Switch</a:t>
            </a: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 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3">
              <a:defRPr/>
            </a:pPr>
            <a:r>
              <a:rPr sz="2800" b="0" i="0" u="none">
                <a:solidFill>
                  <a:schemeClr val="accent4">
                    <a:lumMod val="75000"/>
                  </a:schemeClr>
                </a:solidFill>
                <a:latin typeface="Aptos Display"/>
                <a:ea typeface="Aptos Display"/>
                <a:cs typeface="Aptos Display"/>
              </a:rPr>
              <a:t>⚠️ MUST BE SET TO: OFF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2"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Why?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3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Prevents motors from running during code upload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3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Avoids car moving unexpectedly on desk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3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Protects USB connection from power surges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</p:txBody>
      </p:sp>
      <p:pic>
        <p:nvPicPr>
          <p:cNvPr id="1709091923" name="Picture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971313" y="156099"/>
            <a:ext cx="2037717" cy="549226"/>
          </a:xfrm>
          <a:prstGeom prst="rect">
            <a:avLst/>
          </a:prstGeom>
        </p:spPr>
      </p:pic>
      <p:sp>
        <p:nvSpPr>
          <p:cNvPr id="3739537" name=""/>
          <p:cNvSpPr txBox="1"/>
          <p:nvPr/>
        </p:nvSpPr>
        <p:spPr bwMode="auto">
          <a:xfrm flipH="0" flipV="0">
            <a:off x="6004378" y="3246120"/>
            <a:ext cx="183240" cy="365756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endParaRPr/>
          </a:p>
        </p:txBody>
      </p:sp>
      <p:pic>
        <p:nvPicPr>
          <p:cNvPr id="1961563295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9126493" y="3479257"/>
            <a:ext cx="2545290" cy="2800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2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38704591" name="Title 1"/>
          <p:cNvSpPr>
            <a:spLocks noGrp="1"/>
          </p:cNvSpPr>
          <p:nvPr>
            <p:ph type="title"/>
          </p:nvPr>
        </p:nvSpPr>
        <p:spPr bwMode="auto">
          <a:xfrm>
            <a:off x="295034" y="-232065"/>
            <a:ext cx="10515600" cy="1325559"/>
          </a:xfrm>
        </p:spPr>
        <p:txBody>
          <a:bodyPr/>
          <a:lstStyle/>
          <a:p>
            <a:pPr>
              <a:defRPr/>
            </a:pP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Fix Quality and Accuracy</a:t>
            </a:r>
            <a:endParaRPr/>
          </a:p>
        </p:txBody>
      </p:sp>
      <p:sp>
        <p:nvSpPr>
          <p:cNvPr id="725592050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295034" y="765121"/>
            <a:ext cx="11620618" cy="5982711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During Programming (Code Upload):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4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Step 1: Connect USB cable to computer</a:t>
            </a:r>
            <a:endParaRPr sz="2800" b="0" i="0" u="none">
              <a:solidFill>
                <a:schemeClr val="bg1"/>
              </a:solidFill>
              <a:latin typeface="Aptos Display"/>
              <a:ea typeface="Aptos Display"/>
              <a:cs typeface="Aptos Display"/>
            </a:endParaRPr>
          </a:p>
          <a:p>
            <a:pPr lvl="1">
              <a:defRPr/>
            </a:pPr>
            <a:r>
              <a:rPr sz="24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Step 2: Set Switch “</a:t>
            </a:r>
            <a:r>
              <a:rPr lang="en-US" sz="2400" b="1" i="1" u="none" strike="noStrike" cap="none" spc="0">
                <a:solidFill>
                  <a:schemeClr val="accent5"/>
                </a:solidFill>
                <a:latin typeface="Aptos Display"/>
                <a:ea typeface="Aptos Display"/>
                <a:cs typeface="Aptos Display"/>
              </a:rPr>
              <a:t>Motor Driver ON/OFF</a:t>
            </a:r>
            <a:r>
              <a:rPr sz="24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” → OFF</a:t>
            </a:r>
            <a:endParaRPr sz="2800" b="0" i="0" u="none">
              <a:solidFill>
                <a:schemeClr val="bg1"/>
              </a:solidFill>
              <a:latin typeface="Aptos Display"/>
              <a:ea typeface="Aptos Display"/>
              <a:cs typeface="Aptos Display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Step 3: Set Switch “</a:t>
            </a:r>
            <a:r>
              <a:rPr lang="en-US" sz="2400" b="1" i="0" u="none" strike="noStrike" cap="none" spc="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</a:rPr>
              <a:t>Battery ON/OFF 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” → OFF -&gt;for batter power</a:t>
            </a:r>
            <a:endParaRPr sz="2800" b="0" i="0" u="none">
              <a:solidFill>
                <a:schemeClr val="bg1"/>
              </a:solidFill>
              <a:latin typeface="Aptos Display"/>
              <a:ea typeface="Aptos Display"/>
              <a:cs typeface="Aptos Display"/>
            </a:endParaRPr>
          </a:p>
          <a:p>
            <a:pPr lvl="1">
              <a:defRPr/>
            </a:pPr>
            <a:r>
              <a:rPr sz="24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Step 4: Upload your the respective program</a:t>
            </a:r>
            <a:endParaRPr sz="2800" b="0" i="0" u="none">
              <a:solidFill>
                <a:schemeClr val="bg1"/>
              </a:solidFill>
              <a:latin typeface="Aptos Display"/>
              <a:ea typeface="Aptos Display"/>
              <a:cs typeface="Aptos Display"/>
            </a:endParaRPr>
          </a:p>
          <a:p>
            <a:pPr lvl="1">
              <a:defRPr/>
            </a:pPr>
            <a:r>
              <a:rPr sz="24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Step 5: Wait for "Upload Complete" message</a:t>
            </a:r>
            <a:endParaRPr sz="2800" b="0" i="0" u="none">
              <a:solidFill>
                <a:schemeClr val="bg1"/>
              </a:solidFill>
              <a:latin typeface="Aptos Display"/>
              <a:ea typeface="Aptos Display"/>
              <a:cs typeface="Aptos Display"/>
            </a:endParaRPr>
          </a:p>
          <a:p>
            <a:pPr lvl="1">
              <a:defRPr/>
            </a:pPr>
            <a:r>
              <a:rPr sz="24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Step 6: Disconnect USB cable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Before Testing (Running the Robot):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4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Step 1: Place robot on the ground. No obstacle as this test for basic movements </a:t>
            </a:r>
            <a:endParaRPr sz="2400" b="0" i="0" u="none">
              <a:solidFill>
                <a:schemeClr val="bg1"/>
              </a:solidFill>
              <a:latin typeface="Aptos Display"/>
              <a:ea typeface="Aptos Display"/>
              <a:cs typeface="Aptos Display"/>
            </a:endParaRPr>
          </a:p>
          <a:p>
            <a:pPr lvl="1">
              <a:defRPr/>
            </a:pPr>
            <a:r>
              <a:rPr sz="24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Step 2: Set Switch 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“</a:t>
            </a:r>
            <a:r>
              <a:rPr lang="en-US" sz="2400" b="1" i="1" u="none" strike="noStrike" cap="none" spc="0">
                <a:solidFill>
                  <a:schemeClr val="accent5"/>
                </a:solidFill>
                <a:latin typeface="Aptos Display"/>
                <a:ea typeface="Aptos Display"/>
                <a:cs typeface="Aptos Display"/>
              </a:rPr>
              <a:t>Motor Driver ON/OFF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”</a:t>
            </a:r>
            <a:r>
              <a:rPr sz="24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 -&gt;</a:t>
            </a:r>
            <a:r>
              <a:rPr sz="24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ON (  motor driver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 ON</a:t>
            </a:r>
            <a:r>
              <a:rPr sz="24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)</a:t>
            </a:r>
            <a:endParaRPr sz="2400" b="0" i="0" u="none">
              <a:solidFill>
                <a:schemeClr val="bg1"/>
              </a:solidFill>
              <a:latin typeface="Aptos Display"/>
              <a:ea typeface="Aptos Display"/>
              <a:cs typeface="Aptos Display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Step 3: Set Switch “</a:t>
            </a:r>
            <a:r>
              <a:rPr lang="en-US" sz="2800" b="1" i="0" u="none" strike="noStrike" cap="none" spc="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</a:rPr>
              <a:t>Battery ON/OFF</a:t>
            </a:r>
            <a:r>
              <a:rPr lang="en-US" sz="2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” → ON -&gt; for batter power</a:t>
            </a:r>
            <a:endParaRPr sz="2400" b="0" i="0" u="none">
              <a:solidFill>
                <a:schemeClr val="bg1"/>
              </a:solidFill>
              <a:latin typeface="Aptos Display"/>
              <a:ea typeface="Aptos Display"/>
              <a:cs typeface="Aptos Display"/>
            </a:endParaRPr>
          </a:p>
          <a:p>
            <a:pPr lvl="1">
              <a:defRPr/>
            </a:pPr>
            <a:r>
              <a:rPr sz="24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Step 4: Monitor the Robot car-3 Movements &amp; OLED , Monitior the functionality according to the program</a:t>
            </a:r>
            <a:endParaRPr sz="2400" b="0" i="0" u="none">
              <a:solidFill>
                <a:schemeClr val="bg1"/>
              </a:solidFill>
              <a:latin typeface="Aptos Display"/>
              <a:ea typeface="Aptos Display"/>
              <a:cs typeface="Aptos Display"/>
            </a:endParaRPr>
          </a:p>
        </p:txBody>
      </p:sp>
      <p:pic>
        <p:nvPicPr>
          <p:cNvPr id="44836030" name="Picture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971313" y="156099"/>
            <a:ext cx="2037717" cy="549226"/>
          </a:xfrm>
          <a:prstGeom prst="rect">
            <a:avLst/>
          </a:prstGeom>
        </p:spPr>
      </p:pic>
      <p:sp>
        <p:nvSpPr>
          <p:cNvPr id="347750794" name=""/>
          <p:cNvSpPr txBox="1"/>
          <p:nvPr/>
        </p:nvSpPr>
        <p:spPr bwMode="auto">
          <a:xfrm flipH="0" flipV="0">
            <a:off x="6004378" y="3246120"/>
            <a:ext cx="183240" cy="365756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2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16958123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838198" y="365124"/>
            <a:ext cx="10515600" cy="2536884"/>
          </a:xfrm>
        </p:spPr>
        <p:txBody>
          <a:bodyPr/>
          <a:lstStyle/>
          <a:p>
            <a:pPr>
              <a:defRPr/>
            </a:pPr>
            <a:r>
              <a:rPr lang="en-GB">
                <a:solidFill>
                  <a:schemeClr val="bg1"/>
                </a:solidFill>
              </a:rPr>
              <a:t>Q&amp;A</a:t>
            </a:r>
            <a:endParaRPr/>
          </a:p>
        </p:txBody>
      </p:sp>
      <p:sp>
        <p:nvSpPr>
          <p:cNvPr id="1971821884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  <a:p>
            <a:pPr>
              <a:defRPr/>
            </a:pPr>
            <a:endParaRPr sz="2800" b="0" i="0" u="none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Invite Questions</a:t>
            </a:r>
            <a:r>
              <a:rPr sz="2800" b="0" i="0" u="none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: Encourage the audience to ask questions for further clarification or discussion.</a:t>
            </a:r>
            <a:endParaRPr sz="2800" b="0" i="0" u="none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  <a:p>
            <a:pPr marL="0" indent="0">
              <a:buFont typeface="Arial"/>
              <a:buNone/>
              <a:defRPr/>
            </a:pPr>
            <a:endParaRPr lang="en-GB">
              <a:solidFill>
                <a:schemeClr val="bg1"/>
              </a:solidFill>
            </a:endParaRPr>
          </a:p>
        </p:txBody>
      </p:sp>
      <p:pic>
        <p:nvPicPr>
          <p:cNvPr id="1625002940" name="Picture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971314" y="156102"/>
            <a:ext cx="2037720" cy="54922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2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98327944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123284" y="-35461"/>
            <a:ext cx="10515600" cy="1103685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Satellite-Based Position </a:t>
            </a:r>
            <a:b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and Time Estimation</a:t>
            </a:r>
            <a:endParaRPr/>
          </a:p>
        </p:txBody>
      </p:sp>
      <p:sp>
        <p:nvSpPr>
          <p:cNvPr id="1259469584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123283" y="1068223"/>
            <a:ext cx="11643644" cy="5795116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lang="en-US" sz="2800" b="1" i="0" u="none" strike="noStrike" cap="none" spc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Robot Car-1 - Assembled view and Creative Board component layout</a:t>
            </a:r>
            <a:endParaRPr sz="2800" b="1" i="0" u="none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  <p:pic>
        <p:nvPicPr>
          <p:cNvPr id="124052018" name="Picture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971313" y="156101"/>
            <a:ext cx="2037719" cy="549228"/>
          </a:xfrm>
          <a:prstGeom prst="rect">
            <a:avLst/>
          </a:prstGeom>
        </p:spPr>
      </p:pic>
      <p:pic>
        <p:nvPicPr>
          <p:cNvPr id="825624707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526121" y="1554661"/>
            <a:ext cx="4557756" cy="5014917"/>
          </a:xfrm>
          <a:prstGeom prst="rect">
            <a:avLst/>
          </a:prstGeom>
        </p:spPr>
      </p:pic>
      <p:sp>
        <p:nvSpPr>
          <p:cNvPr id="1070514774" name=""/>
          <p:cNvSpPr/>
          <p:nvPr/>
        </p:nvSpPr>
        <p:spPr bwMode="auto">
          <a:xfrm flipH="0" flipV="0">
            <a:off x="3819812" y="3302593"/>
            <a:ext cx="2020724" cy="195841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5365855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rot="0" flipH="0" flipV="0">
            <a:off x="5840537" y="1495513"/>
            <a:ext cx="5287710" cy="51274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2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85799507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123283" y="-35460"/>
            <a:ext cx="10515600" cy="1103684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Satellite-Based Position </a:t>
            </a:r>
            <a:b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and Time Estimation</a:t>
            </a:r>
            <a:endParaRPr/>
          </a:p>
        </p:txBody>
      </p:sp>
      <p:sp>
        <p:nvSpPr>
          <p:cNvPr id="480995903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123283" y="1161694"/>
            <a:ext cx="11643643" cy="5795115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lang="en-US" sz="2800" b="1" i="0" u="none" strike="noStrike" cap="none" spc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GPS &amp; GPS Antenna mounter on Robot Car-3</a:t>
            </a:r>
            <a:endParaRPr sz="2800" b="1" i="0" u="none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  <p:pic>
        <p:nvPicPr>
          <p:cNvPr id="302446210" name="Picture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971312" y="156100"/>
            <a:ext cx="2037718" cy="549227"/>
          </a:xfrm>
          <a:prstGeom prst="rect">
            <a:avLst/>
          </a:prstGeom>
        </p:spPr>
      </p:pic>
      <p:pic>
        <p:nvPicPr>
          <p:cNvPr id="921224900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4140280" y="1690272"/>
            <a:ext cx="4032546" cy="4551018"/>
          </a:xfrm>
          <a:prstGeom prst="rect">
            <a:avLst/>
          </a:prstGeom>
        </p:spPr>
      </p:pic>
      <p:pic>
        <p:nvPicPr>
          <p:cNvPr id="370759728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1842955" y="3624841"/>
            <a:ext cx="1772199" cy="2107962"/>
          </a:xfrm>
          <a:prstGeom prst="rect">
            <a:avLst/>
          </a:prstGeom>
        </p:spPr>
      </p:pic>
      <p:sp>
        <p:nvSpPr>
          <p:cNvPr id="839924699" name=""/>
          <p:cNvSpPr/>
          <p:nvPr/>
        </p:nvSpPr>
        <p:spPr bwMode="auto">
          <a:xfrm flipH="0" flipV="0">
            <a:off x="3410326" y="4059252"/>
            <a:ext cx="1655747" cy="186939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2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24255735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143852" y="42545"/>
            <a:ext cx="10515600" cy="1132498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en-GB">
                <a:solidFill>
                  <a:schemeClr val="bg1"/>
                </a:solidFill>
              </a:rPr>
              <a:t> </a:t>
            </a: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Satellite-Based Position </a:t>
            </a:r>
            <a:b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and Time Estimation</a:t>
            </a:r>
            <a:endParaRPr/>
          </a:p>
        </p:txBody>
      </p:sp>
      <p:sp>
        <p:nvSpPr>
          <p:cNvPr id="28354966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339179" y="1406495"/>
            <a:ext cx="11599136" cy="520759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Purpose</a:t>
            </a:r>
            <a:endParaRPr sz="2800" b="0" i="0" u="none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This experiment demonstrates how a GPS receiver determines </a:t>
            </a: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geographical position and time</a:t>
            </a: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 using satellite signals.</a:t>
            </a:r>
            <a:endParaRPr sz="2800">
              <a:solidFill>
                <a:schemeClr val="bg1"/>
              </a:solidFill>
              <a:latin typeface="Aptos Display"/>
              <a:ea typeface="Aptos Display"/>
              <a:cs typeface="Aptos Display"/>
            </a:endParaRPr>
          </a:p>
          <a:p>
            <a:pPr marL="0" indent="0">
              <a:buFont typeface="Arial"/>
              <a:buNone/>
              <a:defRPr/>
            </a:pP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The experiment focuses on: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Satellite-based positioning principles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Real-time latitude and longitude estimation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GPS-provided date and UTC time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Practical considerations such as cold start delay and outdoor testing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This experiment establishes the </a:t>
            </a: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first functional use of GPS data</a:t>
            </a: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 in the robotic platform.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</p:txBody>
      </p:sp>
      <p:pic>
        <p:nvPicPr>
          <p:cNvPr id="1358007288" name="Picture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971311" y="156099"/>
            <a:ext cx="2037717" cy="5492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2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6923836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143852" y="42545"/>
            <a:ext cx="10515600" cy="1132497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en-GB">
                <a:solidFill>
                  <a:schemeClr val="bg1"/>
                </a:solidFill>
              </a:rPr>
              <a:t> </a:t>
            </a: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Satellite-Based Position </a:t>
            </a:r>
            <a:b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and Time Estimation</a:t>
            </a:r>
            <a:endParaRPr/>
          </a:p>
        </p:txBody>
      </p:sp>
      <p:sp>
        <p:nvSpPr>
          <p:cNvPr id="1947852245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339179" y="1406495"/>
            <a:ext cx="11599136" cy="520759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5000" lnSpcReduction="1000"/>
          </a:bodyPr>
          <a:lstStyle/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Key Definitions</a:t>
            </a:r>
            <a:endParaRPr sz="2800">
              <a:solidFill>
                <a:schemeClr val="bg1"/>
              </a:solidFill>
              <a:latin typeface="Aptos Display"/>
              <a:ea typeface="Aptos Display"/>
              <a:cs typeface="Aptos Display"/>
            </a:endParaRPr>
          </a:p>
          <a:p>
            <a:pPr marL="0" indent="0">
              <a:buFont typeface="Arial"/>
              <a:buNone/>
              <a:defRPr/>
            </a:pP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(Global Positioning System)</a:t>
            </a:r>
            <a:b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	</a:t>
            </a: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 A satellite-based navigation system providing position and time information.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Latitude / Longitude</a:t>
            </a:r>
            <a:b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	</a:t>
            </a: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 Geographical coordinates representing a position on Earth.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Fix</a:t>
            </a:r>
            <a:b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	</a:t>
            </a: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 A state in which the GPS receiver has successfully computed its position.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UTC Time</a:t>
            </a:r>
            <a:b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	</a:t>
            </a: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 Coordinated Universal Time provided by GPS satellites.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NMEA Sentences</a:t>
            </a:r>
            <a:b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	</a:t>
            </a: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 Standard text-based messages transmitted by GPS modules.</a:t>
            </a:r>
            <a:endParaRPr/>
          </a:p>
        </p:txBody>
      </p:sp>
      <p:pic>
        <p:nvPicPr>
          <p:cNvPr id="703412879" name="Picture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971310" y="156098"/>
            <a:ext cx="2037717" cy="5492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2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32255972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143852" y="42545"/>
            <a:ext cx="10515600" cy="1132497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en-GB">
                <a:solidFill>
                  <a:schemeClr val="bg1"/>
                </a:solidFill>
              </a:rPr>
              <a:t> </a:t>
            </a: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Satellite-Based Position </a:t>
            </a:r>
            <a:b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and Time Estimation</a:t>
            </a:r>
            <a:endParaRPr/>
          </a:p>
        </p:txBody>
      </p:sp>
      <p:sp>
        <p:nvSpPr>
          <p:cNvPr id="1931297684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339179" y="1406495"/>
            <a:ext cx="11599136" cy="520759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Objectives of the Experiment</a:t>
            </a:r>
            <a:endParaRPr sz="2800">
              <a:solidFill>
                <a:schemeClr val="bg1"/>
              </a:solidFill>
              <a:latin typeface="Aptos Display"/>
              <a:ea typeface="Aptos Display"/>
              <a:cs typeface="Aptos Display"/>
            </a:endParaRPr>
          </a:p>
          <a:p>
            <a:pPr marL="0" indent="0">
              <a:buFont typeface="Arial"/>
              <a:buNone/>
              <a:defRPr/>
            </a:pP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Objectives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Interface a GPS module with Arduino using </a:t>
            </a: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UART Serial communication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Decode satellite navigation data using the </a:t>
            </a: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TinyGPS++ library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Extract latitude and longitude from GPS signals</a:t>
            </a:r>
            <a:r>
              <a:rPr sz="280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	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Read GPS-provided date and UTC time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Display GPS positioning information on an OLED display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Observe real-world GPS behavior under different environments</a:t>
            </a:r>
            <a:endParaRPr/>
          </a:p>
        </p:txBody>
      </p:sp>
      <p:pic>
        <p:nvPicPr>
          <p:cNvPr id="1513222108" name="Picture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971310" y="156098"/>
            <a:ext cx="2037717" cy="5492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2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12724658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143852" y="42545"/>
            <a:ext cx="10515600" cy="1132497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en-GB">
                <a:solidFill>
                  <a:schemeClr val="bg1"/>
                </a:solidFill>
              </a:rPr>
              <a:t> </a:t>
            </a: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Satellite-Based Position </a:t>
            </a:r>
            <a:b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and Time Estimation</a:t>
            </a:r>
            <a:endParaRPr/>
          </a:p>
        </p:txBody>
      </p:sp>
      <p:sp>
        <p:nvSpPr>
          <p:cNvPr id="1365129649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339179" y="1406495"/>
            <a:ext cx="11599136" cy="520759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Learning Outcomes</a:t>
            </a:r>
            <a:endParaRPr sz="2800">
              <a:solidFill>
                <a:schemeClr val="bg1"/>
              </a:solidFill>
              <a:latin typeface="Aptos Display"/>
              <a:ea typeface="Aptos Display"/>
              <a:cs typeface="Aptos Display"/>
            </a:endParaRPr>
          </a:p>
          <a:p>
            <a:pPr marL="0" indent="0">
              <a:buFont typeface="Arial"/>
              <a:buNone/>
              <a:defRPr/>
            </a:pP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Upon completion of this experiment: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2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The principle of satellite-based positioning is demonstrated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2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latitude and longitude values are correctly interpreted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2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The relationship between GPS Fix and valid data is established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2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date and UTC time reporting is understood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2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Proper GPS testing methodology is reinforced</a:t>
            </a:r>
            <a:endParaRPr/>
          </a:p>
        </p:txBody>
      </p:sp>
      <p:pic>
        <p:nvPicPr>
          <p:cNvPr id="2057821933" name="Picture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971310" y="156098"/>
            <a:ext cx="2037717" cy="5492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2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97523704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28127" y="-46473"/>
            <a:ext cx="10515600" cy="1132497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en-GB">
                <a:solidFill>
                  <a:schemeClr val="bg1"/>
                </a:solidFill>
              </a:rPr>
              <a:t> </a:t>
            </a: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Satellite-Based Position </a:t>
            </a:r>
            <a:b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and Time Estimation</a:t>
            </a:r>
            <a:endParaRPr/>
          </a:p>
        </p:txBody>
      </p:sp>
      <p:sp>
        <p:nvSpPr>
          <p:cNvPr id="150663060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125533" y="1157242"/>
            <a:ext cx="11794979" cy="5597335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System Configuration</a:t>
            </a:r>
            <a:endParaRPr sz="2800">
              <a:solidFill>
                <a:schemeClr val="bg1"/>
              </a:solidFill>
              <a:latin typeface="Aptos Display"/>
              <a:ea typeface="Aptos Display"/>
              <a:cs typeface="Aptos Display"/>
            </a:endParaRPr>
          </a:p>
          <a:p>
            <a:pPr lvl="1">
              <a:defRPr/>
            </a:pPr>
            <a:r>
              <a:rPr sz="24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Hardware Used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2">
              <a:defRPr/>
            </a:pPr>
            <a:r>
              <a:rPr sz="20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Arduino Nano (ATmega328P)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2">
              <a:defRPr/>
            </a:pPr>
            <a:r>
              <a:rPr sz="20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Module (UART based)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2">
              <a:defRPr/>
            </a:pPr>
            <a:r>
              <a:rPr sz="20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OLED Display 128×64 (I2C, Address 0x3C)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2">
              <a:defRPr/>
            </a:pPr>
            <a:r>
              <a:rPr sz="20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Robot Car-3 Control Board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4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Communication Interfaces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2">
              <a:defRPr/>
            </a:pPr>
            <a:r>
              <a:rPr sz="20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→ UART Serial (D0 RX, D1 TX)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2">
              <a:defRPr/>
            </a:pPr>
            <a:r>
              <a:rPr sz="20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OLED → I2C (SDA, SCL)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>
              <a:defRPr/>
            </a:pPr>
            <a:r>
              <a:rPr>
                <a:solidFill>
                  <a:schemeClr val="bg1"/>
                </a:solidFill>
              </a:rPr>
              <a:t>Applications</a:t>
            </a:r>
            <a:endParaRPr/>
          </a:p>
          <a:p>
            <a:pPr marL="0" indent="0">
              <a:buFont typeface="Arial"/>
              <a:buNone/>
              <a:defRPr/>
            </a:pPr>
            <a:r>
              <a:rPr lang="en-US" sz="2800" b="1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Note:</a:t>
            </a:r>
            <a:r>
              <a:rPr lang="en-US" sz="28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 </a:t>
            </a:r>
            <a:endParaRPr lang="en-US" sz="2800" b="0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 indent="0">
              <a:buFont typeface="Arial"/>
              <a:buNone/>
              <a:defRPr/>
            </a:pPr>
            <a:r>
              <a:rPr lang="en-US" sz="28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	</a:t>
            </a:r>
            <a:r>
              <a:rPr lang="en-US" sz="20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requires clear </a:t>
            </a:r>
            <a:endParaRPr sz="2000" b="0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 indent="0">
              <a:buFont typeface="Arial"/>
              <a:buNone/>
              <a:defRPr/>
            </a:pPr>
            <a:r>
              <a:rPr lang="en-US" sz="20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	sky visibility for reliable</a:t>
            </a:r>
            <a:endParaRPr sz="2000" b="0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 indent="0">
              <a:buFont typeface="Arial"/>
              <a:buNone/>
              <a:defRPr/>
            </a:pPr>
            <a:r>
              <a:rPr lang="en-US" sz="20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 	operation.</a:t>
            </a:r>
            <a:endParaRPr/>
          </a:p>
        </p:txBody>
      </p:sp>
      <p:pic>
        <p:nvPicPr>
          <p:cNvPr id="1756193909" name="Picture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971310" y="156098"/>
            <a:ext cx="2037717" cy="549225"/>
          </a:xfrm>
          <a:prstGeom prst="rect">
            <a:avLst/>
          </a:prstGeom>
        </p:spPr>
      </p:pic>
      <p:graphicFrame>
        <p:nvGraphicFramePr>
          <p:cNvPr id="627263508" name=""/>
          <p:cNvGraphicFramePr>
            <a:graphicFrameLocks xmlns:a="http://schemas.openxmlformats.org/drawingml/2006/main"/>
          </p:cNvGraphicFramePr>
          <p:nvPr/>
        </p:nvGraphicFramePr>
        <p:xfrm>
          <a:off x="4015009" y="4615571"/>
          <a:ext cx="5956299" cy="2024379"/>
        </p:xfrm>
        <a:graphic>
          <a:graphicData uri="http://schemas.openxmlformats.org/drawingml/2006/table">
            <a:tbl>
              <a:tblPr firstRow="1" firstCol="1" lastRow="0" lastCol="0" bandRow="1" bandCol="0">
                <a:tableStyleId>{5C22544A-7EE6-4342-B048-85BDC9FD1C3A}</a:tableStyleId>
              </a:tblPr>
              <a:tblGrid>
                <a:gridCol w="1981199"/>
                <a:gridCol w="1981199"/>
                <a:gridCol w="1981199"/>
              </a:tblGrid>
              <a:tr h="457200">
                <a:tc>
                  <a:txBody>
                    <a:bodyPr/>
                    <a:p>
                      <a:pPr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sz="1200" b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Program Name</a:t>
                      </a:r>
                      <a:endParaRPr/>
                    </a:p>
                  </a:txBody>
                  <a:tcPr vert="horz"/>
                </a:tc>
                <a:tc>
                  <a:txBody>
                    <a:bodyPr/>
                    <a:p>
                      <a:pPr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sz="1200" b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OLED Output Focus</a:t>
                      </a:r>
                      <a:endParaRPr/>
                    </a:p>
                  </a:txBody>
                  <a:tcPr vert="horz"/>
                </a:tc>
                <a:tc>
                  <a:txBody>
                    <a:bodyPr/>
                    <a:p>
                      <a:pPr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sz="1200" b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What the Program Demonstrates</a:t>
                      </a:r>
                      <a:endParaRPr/>
                    </a:p>
                  </a:txBody>
                  <a:tcPr vert="horz"/>
                </a:tc>
              </a:tr>
              <a:tr h="640080">
                <a:tc>
                  <a:txBody>
                    <a:bodyPr/>
                    <a:p>
                      <a:pPr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sz="12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GPS Satellite Positioning</a:t>
                      </a:r>
                      <a:endParaRPr/>
                    </a:p>
                  </a:txBody>
                  <a:tcPr vert="horz"/>
                </a:tc>
                <a:tc>
                  <a:txBody>
                    <a:bodyPr/>
                    <a:p>
                      <a:pPr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sz="12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Latitude, Longitude, Date, Time</a:t>
                      </a:r>
                      <a:endParaRPr/>
                    </a:p>
                  </a:txBody>
                  <a:tcPr vert="horz"/>
                </a:tc>
                <a:tc>
                  <a:txBody>
                    <a:bodyPr/>
                    <a:p>
                      <a:pPr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sz="12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Absolute geographic positioning using satellite signals</a:t>
                      </a:r>
                      <a:endParaRPr/>
                    </a:p>
                  </a:txBody>
                  <a:tcPr vert="horz"/>
                </a:tc>
              </a:tr>
              <a:tr h="457200">
                <a:tc>
                  <a:txBody>
                    <a:bodyPr/>
                    <a:p>
                      <a:pPr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sz="12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GPS Fix Quality &amp; Accuracy</a:t>
                      </a:r>
                      <a:endParaRPr/>
                    </a:p>
                  </a:txBody>
                  <a:tcPr vert="horz"/>
                </a:tc>
                <a:tc>
                  <a:txBody>
                    <a:bodyPr/>
                    <a:p>
                      <a:pPr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sz="12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Fix status, Age, Latitude, Longitude</a:t>
                      </a:r>
                      <a:endParaRPr/>
                    </a:p>
                  </a:txBody>
                  <a:tcPr vert="horz"/>
                </a:tc>
                <a:tc>
                  <a:txBody>
                    <a:bodyPr/>
                    <a:p>
                      <a:pPr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sz="12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Validity and freshness of GPS data (Fix reliability)</a:t>
                      </a:r>
                      <a:endParaRPr/>
                    </a:p>
                  </a:txBody>
                  <a:tcPr vert="horz"/>
                </a:tc>
              </a:tr>
              <a:tr h="457200">
                <a:tc>
                  <a:txBody>
                    <a:bodyPr/>
                    <a:p>
                      <a:pPr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sz="12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GPS Speed &amp; Direction</a:t>
                      </a:r>
                      <a:endParaRPr/>
                    </a:p>
                  </a:txBody>
                  <a:tcPr vert="horz"/>
                </a:tc>
                <a:tc>
                  <a:txBody>
                    <a:bodyPr/>
                    <a:p>
                      <a:pPr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sz="12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Speed, Direction (Course), Motion flag</a:t>
                      </a:r>
                      <a:endParaRPr/>
                    </a:p>
                  </a:txBody>
                  <a:tcPr vert="horz"/>
                </a:tc>
                <a:tc>
                  <a:txBody>
                    <a:bodyPr/>
                    <a:p>
                      <a:pPr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sz="12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Dynamic movement estimation from GPS updates</a:t>
                      </a:r>
                      <a:endParaRPr/>
                    </a:p>
                  </a:txBody>
                  <a:tcPr vert="horz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tx2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09330541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143852" y="42545"/>
            <a:ext cx="10515600" cy="1132497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en-GB">
                <a:solidFill>
                  <a:schemeClr val="bg1"/>
                </a:solidFill>
              </a:rPr>
              <a:t> </a:t>
            </a: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GPS Satellite-Based Position </a:t>
            </a:r>
            <a:b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</a:br>
            <a:r>
              <a:rPr lang="en-US" sz="4400" b="0" i="0" u="none" strike="noStrike" cap="none" spc="0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and Time Estimation</a:t>
            </a:r>
            <a:endParaRPr/>
          </a:p>
        </p:txBody>
      </p:sp>
      <p:sp>
        <p:nvSpPr>
          <p:cNvPr id="1587262265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339179" y="1406495"/>
            <a:ext cx="11599136" cy="520759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Algorithm Description</a:t>
            </a:r>
            <a:endParaRPr sz="2800">
              <a:solidFill>
                <a:schemeClr val="bg1"/>
              </a:solidFill>
              <a:latin typeface="Aptos Display"/>
              <a:ea typeface="Aptos Display"/>
              <a:cs typeface="Aptos Display"/>
            </a:endParaRPr>
          </a:p>
          <a:p>
            <a:pPr marL="0" indent="0">
              <a:buFont typeface="Arial"/>
              <a:buNone/>
              <a:defRPr/>
            </a:pP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>
              <a:defRPr/>
            </a:pPr>
            <a:r>
              <a:rPr sz="2800" b="1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Algorithm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Initialize Serial communication for GPS reception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Initialize OLED display for output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Continuously read incoming GPS serial data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Decode GPS data using TinyGPS++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Detect updated GPS location data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Validate latitude and longitude values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Display latitude, longitude, date, and time on OLED</a:t>
            </a:r>
            <a:endParaRPr sz="2800">
              <a:solidFill>
                <a:schemeClr val="bg1"/>
              </a:solidFill>
              <a:latin typeface="Aptos Display"/>
              <a:cs typeface="Aptos Display"/>
            </a:endParaRPr>
          </a:p>
          <a:p>
            <a:pPr lvl="1">
              <a:defRPr/>
            </a:pPr>
            <a:r>
              <a:rPr sz="2800" b="0" i="0" u="none">
                <a:solidFill>
                  <a:schemeClr val="bg1"/>
                </a:solidFill>
                <a:latin typeface="Aptos Display"/>
                <a:ea typeface="Aptos Display"/>
                <a:cs typeface="Aptos Display"/>
              </a:rPr>
              <a:t>Repeat continuously</a:t>
            </a:r>
            <a:endParaRPr/>
          </a:p>
        </p:txBody>
      </p:sp>
      <p:pic>
        <p:nvPicPr>
          <p:cNvPr id="1639373681" name="Picture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971310" y="156098"/>
            <a:ext cx="2037717" cy="5492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1_Office Theme">
  <a:themeElements>
    <a:clrScheme name="ZASRobotics">
      <a:dk1>
        <a:sysClr val="windowText" lastClr="000000"/>
      </a:dk1>
      <a:lt1>
        <a:sysClr val="window" lastClr="FFFFFF"/>
      </a:lt1>
      <a:dk2>
        <a:srgbClr val="0E2841"/>
      </a:dk2>
      <a:lt2>
        <a:srgbClr val="8ECAE6"/>
      </a:lt2>
      <a:accent1>
        <a:srgbClr val="219EBC"/>
      </a:accent1>
      <a:accent2>
        <a:srgbClr val="8ECAE6"/>
      </a:accent2>
      <a:accent3>
        <a:srgbClr val="023047"/>
      </a:accent3>
      <a:accent4>
        <a:srgbClr val="FF715B"/>
      </a:accent4>
      <a:accent5>
        <a:srgbClr val="F9CB40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Arial"/>
        <a:cs typeface="Arial"/>
      </a:majorFont>
      <a:minorFont>
        <a:latin typeface="Aptos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 bwMode="auto"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1_Office Theme">
  <a:themeElements>
    <a:clrScheme name="ZASRobotics">
      <a:dk1>
        <a:sysClr val="windowText" lastClr="000000"/>
      </a:dk1>
      <a:lt1>
        <a:sysClr val="window" lastClr="FFFFFF"/>
      </a:lt1>
      <a:dk2>
        <a:srgbClr val="0E2841"/>
      </a:dk2>
      <a:lt2>
        <a:srgbClr val="8ECAE6"/>
      </a:lt2>
      <a:accent1>
        <a:srgbClr val="219EBC"/>
      </a:accent1>
      <a:accent2>
        <a:srgbClr val="8ECAE6"/>
      </a:accent2>
      <a:accent3>
        <a:srgbClr val="023047"/>
      </a:accent3>
      <a:accent4>
        <a:srgbClr val="FF715B"/>
      </a:accent4>
      <a:accent5>
        <a:srgbClr val="F9CB40"/>
      </a:accent5>
      <a:accent6>
        <a:srgbClr val="4EA72E"/>
      </a:accent6>
      <a:hlink>
        <a:srgbClr val="467886"/>
      </a:hlink>
      <a:folHlink>
        <a:srgbClr val="96607D"/>
      </a:folHlink>
    </a:clrScheme>
    <a:fontScheme name="">
      <a:majorFont>
        <a:latin typeface="Aptos Display"/>
        <a:ea typeface="Arial"/>
        <a:cs typeface="Arial"/>
      </a:majorFont>
      <a:minorFont>
        <a:latin typeface="Aptos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 bwMode="auto"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ONLYOFFICE/8.3.3.21</Application>
  <PresentationFormat>On-screen Show (4:3)</PresentationFormat>
  <Paragraphs>0</Paragraphs>
  <Slides>19</Slides>
  <Notes>19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/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Fakruddin Mohammed</dc:creator>
  <cp:lastModifiedBy/>
  <cp:revision>16</cp:revision>
  <dcterms:created xsi:type="dcterms:W3CDTF">2025-11-29T15:09:33Z</dcterms:created>
  <dcterms:modified xsi:type="dcterms:W3CDTF">2026-01-17T11:48:19Z</dcterms:modified>
</cp:coreProperties>
</file>